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76" r:id="rId1"/>
  </p:sldMasterIdLst>
  <p:sldIdLst>
    <p:sldId id="256" r:id="rId2"/>
    <p:sldId id="257" r:id="rId3"/>
    <p:sldId id="260" r:id="rId4"/>
    <p:sldId id="261" r:id="rId5"/>
    <p:sldId id="262" r:id="rId6"/>
    <p:sldId id="264" r:id="rId7"/>
    <p:sldId id="265" r:id="rId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854"/>
    <p:restoredTop sz="94674"/>
  </p:normalViewPr>
  <p:slideViewPr>
    <p:cSldViewPr snapToGrid="0" snapToObjects="1">
      <p:cViewPr varScale="1">
        <p:scale>
          <a:sx n="121" d="100"/>
          <a:sy n="121" d="100"/>
        </p:scale>
        <p:origin x="76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5EB36-9A20-4E49-86A5-84D38C74E9F2}" type="datetimeFigureOut">
              <a:rPr lang="fr-FR" smtClean="0"/>
              <a:t>03/02/2025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C6E0-DDFC-4C4E-B829-5B09D372E2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4004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5EB36-9A20-4E49-86A5-84D38C74E9F2}" type="datetimeFigureOut">
              <a:rPr lang="fr-FR" smtClean="0"/>
              <a:t>03/02/2025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C6E0-DDFC-4C4E-B829-5B09D372E2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6154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5EB36-9A20-4E49-86A5-84D38C74E9F2}" type="datetimeFigureOut">
              <a:rPr lang="fr-FR" smtClean="0"/>
              <a:t>03/02/2025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C6E0-DDFC-4C4E-B829-5B09D372E2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2205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5EB36-9A20-4E49-86A5-84D38C74E9F2}" type="datetimeFigureOut">
              <a:rPr lang="fr-FR" smtClean="0"/>
              <a:t>03/02/2025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C6E0-DDFC-4C4E-B829-5B09D372E2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2665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5EB36-9A20-4E49-86A5-84D38C74E9F2}" type="datetimeFigureOut">
              <a:rPr lang="fr-FR" smtClean="0"/>
              <a:t>03/02/2025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C6E0-DDFC-4C4E-B829-5B09D372E2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02828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5EB36-9A20-4E49-86A5-84D38C74E9F2}" type="datetimeFigureOut">
              <a:rPr lang="fr-FR" smtClean="0"/>
              <a:t>03/02/2025</a:t>
            </a:fld>
            <a:endParaRPr lang="fr-F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C6E0-DDFC-4C4E-B829-5B09D372E2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190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5EB36-9A20-4E49-86A5-84D38C74E9F2}" type="datetimeFigureOut">
              <a:rPr lang="fr-FR" smtClean="0"/>
              <a:t>03/02/2025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C6E0-DDFC-4C4E-B829-5B09D372E221}" type="slidenum">
              <a:rPr lang="fr-FR" smtClean="0"/>
              <a:t>‹N°›</a:t>
            </a:fld>
            <a:endParaRPr lang="fr-F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5439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5EB36-9A20-4E49-86A5-84D38C74E9F2}" type="datetimeFigureOut">
              <a:rPr lang="fr-FR" smtClean="0"/>
              <a:t>03/02/2025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C6E0-DDFC-4C4E-B829-5B09D372E2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83257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5EB36-9A20-4E49-86A5-84D38C74E9F2}" type="datetimeFigureOut">
              <a:rPr lang="fr-FR" smtClean="0"/>
              <a:t>03/02/2025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C6E0-DDFC-4C4E-B829-5B09D372E2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4743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5EB36-9A20-4E49-86A5-84D38C74E9F2}" type="datetimeFigureOut">
              <a:rPr lang="fr-FR" smtClean="0"/>
              <a:t>03/02/2025</a:t>
            </a:fld>
            <a:endParaRPr lang="fr-F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C6E0-DDFC-4C4E-B829-5B09D372E2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8498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8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AAC5EB36-9A20-4E49-86A5-84D38C74E9F2}" type="datetimeFigureOut">
              <a:rPr lang="fr-FR" smtClean="0"/>
              <a:t>03/02/2025</a:t>
            </a:fld>
            <a:endParaRPr lang="fr-F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C6E0-DDFC-4C4E-B829-5B09D372E2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3966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chemeClr val="bg1"/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AAC5EB36-9A20-4E49-86A5-84D38C74E9F2}" type="datetimeFigureOut">
              <a:rPr lang="fr-FR" smtClean="0"/>
              <a:t>03/02/2025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D5C7C6E0-DDFC-4C4E-B829-5B09D372E2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4464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tiff"/><Relationship Id="rId4" Type="http://schemas.openxmlformats.org/officeDocument/2006/relationships/image" Target="../media/image3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tiff"/><Relationship Id="rId4" Type="http://schemas.openxmlformats.org/officeDocument/2006/relationships/image" Target="../media/image12.tif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9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647CD35-A221-4249-A7D0-F08D3D34EC79}"/>
              </a:ext>
            </a:extLst>
          </p:cNvPr>
          <p:cNvSpPr/>
          <p:nvPr/>
        </p:nvSpPr>
        <p:spPr>
          <a:xfrm>
            <a:off x="2978150" y="221190"/>
            <a:ext cx="629443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200" b="1" dirty="0">
                <a:effectLst/>
                <a:latin typeface="Avenir Next" panose="020B0503020202020204" pitchFamily="34" charset="0"/>
              </a:rPr>
              <a:t>Séjour linguistique à Valence</a:t>
            </a:r>
          </a:p>
          <a:p>
            <a:pPr algn="ctr"/>
            <a:r>
              <a:rPr lang="fr-FR" sz="3200" b="1" dirty="0">
                <a:effectLst/>
                <a:latin typeface="Avenir Next" panose="020B0503020202020204" pitchFamily="34" charset="0"/>
              </a:rPr>
              <a:t>Du </a:t>
            </a:r>
            <a:r>
              <a:rPr lang="fr-FR" sz="3200" b="1" dirty="0">
                <a:latin typeface="Avenir Next" panose="020B0503020202020204" pitchFamily="34" charset="0"/>
              </a:rPr>
              <a:t>10 </a:t>
            </a:r>
            <a:r>
              <a:rPr lang="fr-FR" sz="3200" b="1" dirty="0">
                <a:effectLst/>
                <a:latin typeface="Avenir Next" panose="020B0503020202020204" pitchFamily="34" charset="0"/>
              </a:rPr>
              <a:t>au 14 février 2025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F2071E5-367C-3F41-86E3-4C8DA41483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1150" y="1265810"/>
            <a:ext cx="4110458" cy="300315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19BA7C5-95D8-D946-B125-B02158A4DD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1379" y="4667250"/>
            <a:ext cx="3810000" cy="213360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90047D7-6C41-204A-990F-0F35676AC7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408438">
            <a:off x="8607963" y="2675031"/>
            <a:ext cx="3254956" cy="197783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C8FF1FF-3E21-1342-BC6D-ED03EC903B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565127">
            <a:off x="542066" y="2502517"/>
            <a:ext cx="2944142" cy="1892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7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9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3964088D-4611-F442-BFFF-CD6E615798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9235" y="217284"/>
            <a:ext cx="3733800" cy="21082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828356B-E03B-A049-9D4D-E601D48F11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7212656" y="1305658"/>
            <a:ext cx="2350443" cy="140416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1A04D5F-DC8D-274D-87FB-C91FDD4C8479}"/>
              </a:ext>
            </a:extLst>
          </p:cNvPr>
          <p:cNvSpPr/>
          <p:nvPr/>
        </p:nvSpPr>
        <p:spPr>
          <a:xfrm>
            <a:off x="472342" y="2161931"/>
            <a:ext cx="4263293" cy="50090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fr-FR" dirty="0">
                <a:effectLst/>
                <a:latin typeface="Avenir Next" panose="020B0503020202020204" pitchFamily="34" charset="0"/>
              </a:rPr>
              <a:t>-Bain linguistique authentique</a:t>
            </a:r>
          </a:p>
          <a:p>
            <a:pPr>
              <a:lnSpc>
                <a:spcPct val="200000"/>
              </a:lnSpc>
            </a:pPr>
            <a:r>
              <a:rPr lang="fr-FR" dirty="0">
                <a:effectLst/>
                <a:latin typeface="Avenir Next" panose="020B0503020202020204" pitchFamily="34" charset="0"/>
              </a:rPr>
              <a:t>-Immersion culturelle</a:t>
            </a:r>
          </a:p>
          <a:p>
            <a:pPr>
              <a:lnSpc>
                <a:spcPct val="200000"/>
              </a:lnSpc>
            </a:pPr>
            <a:r>
              <a:rPr lang="fr-FR" dirty="0">
                <a:effectLst/>
                <a:latin typeface="Avenir Next" panose="020B0503020202020204" pitchFamily="34" charset="0"/>
              </a:rPr>
              <a:t>-Découverte d'un rythme de vie différent avec l’immersion dans les familles hôtesses</a:t>
            </a:r>
          </a:p>
          <a:p>
            <a:pPr>
              <a:lnSpc>
                <a:spcPct val="200000"/>
              </a:lnSpc>
            </a:pPr>
            <a:r>
              <a:rPr lang="fr-FR" dirty="0">
                <a:effectLst/>
                <a:latin typeface="Avenir Next" panose="020B0503020202020204" pitchFamily="34" charset="0"/>
              </a:rPr>
              <a:t>-Ouverture à la différence</a:t>
            </a:r>
            <a:endParaRPr lang="fr-FR" dirty="0">
              <a:effectLst/>
              <a:latin typeface="Avenir Next" panose="020B0503020202020204" pitchFamily="34" charset="0"/>
              <a:ea typeface="Arial Unicode MS" panose="020B0604020202020204" pitchFamily="34" charset="-128"/>
            </a:endParaRPr>
          </a:p>
          <a:p>
            <a:pPr>
              <a:lnSpc>
                <a:spcPct val="200000"/>
              </a:lnSpc>
            </a:pPr>
            <a:r>
              <a:rPr lang="fr-FR" dirty="0">
                <a:effectLst/>
                <a:latin typeface="Avenir Next" panose="020B0503020202020204" pitchFamily="34" charset="0"/>
              </a:rPr>
              <a:t>-Découverte des sites notables de la ville </a:t>
            </a:r>
            <a:r>
              <a:rPr lang="fr-FR">
                <a:effectLst/>
                <a:latin typeface="Avenir Next" panose="020B0503020202020204" pitchFamily="34" charset="0"/>
              </a:rPr>
              <a:t>de Valence</a:t>
            </a:r>
            <a:endParaRPr lang="fr-FR" dirty="0">
              <a:effectLst/>
              <a:latin typeface="Avenir Next" panose="020B0503020202020204" pitchFamily="34" charset="0"/>
            </a:endParaRPr>
          </a:p>
          <a:p>
            <a:pPr>
              <a:lnSpc>
                <a:spcPct val="200000"/>
              </a:lnSpc>
            </a:pPr>
            <a:endParaRPr lang="fr-FR" dirty="0">
              <a:effectLst/>
              <a:latin typeface="Lucida Calligraphy" panose="03010101010101010101" pitchFamily="66" charset="77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EBABDC6-ECAF-2D4B-BED9-D817DE62EF40}"/>
              </a:ext>
            </a:extLst>
          </p:cNvPr>
          <p:cNvSpPr/>
          <p:nvPr/>
        </p:nvSpPr>
        <p:spPr>
          <a:xfrm>
            <a:off x="8021514" y="2995329"/>
            <a:ext cx="3083170" cy="2239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fr-FR" dirty="0">
                <a:effectLst/>
                <a:latin typeface="Avenir Next" panose="020B0503020202020204" pitchFamily="34" charset="0"/>
              </a:rPr>
              <a:t>Les objectifs</a:t>
            </a:r>
          </a:p>
          <a:p>
            <a:pPr>
              <a:lnSpc>
                <a:spcPct val="200000"/>
              </a:lnSpc>
            </a:pPr>
            <a:r>
              <a:rPr lang="fr-FR" dirty="0">
                <a:effectLst/>
                <a:latin typeface="Avenir Next" panose="020B0503020202020204" pitchFamily="34" charset="0"/>
              </a:rPr>
              <a:t>- linguistique</a:t>
            </a:r>
          </a:p>
          <a:p>
            <a:pPr>
              <a:lnSpc>
                <a:spcPct val="200000"/>
              </a:lnSpc>
            </a:pPr>
            <a:r>
              <a:rPr lang="fr-FR" dirty="0">
                <a:effectLst/>
                <a:latin typeface="Avenir Next" panose="020B0503020202020204" pitchFamily="34" charset="0"/>
              </a:rPr>
              <a:t>-culturel</a:t>
            </a:r>
          </a:p>
          <a:p>
            <a:pPr>
              <a:lnSpc>
                <a:spcPct val="200000"/>
              </a:lnSpc>
            </a:pPr>
            <a:r>
              <a:rPr lang="fr-FR" dirty="0">
                <a:effectLst/>
                <a:latin typeface="Avenir Next" panose="020B0503020202020204" pitchFamily="34" charset="0"/>
              </a:rPr>
              <a:t>-humain</a:t>
            </a:r>
          </a:p>
        </p:txBody>
      </p:sp>
    </p:spTree>
    <p:extLst>
      <p:ext uri="{BB962C8B-B14F-4D97-AF65-F5344CB8AC3E}">
        <p14:creationId xmlns:p14="http://schemas.microsoft.com/office/powerpoint/2010/main" val="2915743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9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4E3821B-E309-AA44-B142-7C24FB96A631}"/>
              </a:ext>
            </a:extLst>
          </p:cNvPr>
          <p:cNvSpPr/>
          <p:nvPr/>
        </p:nvSpPr>
        <p:spPr>
          <a:xfrm>
            <a:off x="6288585" y="906908"/>
            <a:ext cx="35835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>
                <a:effectLst/>
                <a:latin typeface="Avenir Next" panose="020B0503020202020204" pitchFamily="34" charset="0"/>
              </a:rPr>
              <a:t>Transport en autobus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EC4A355-68AC-C34E-959C-9EFA716D2D41}"/>
              </a:ext>
            </a:extLst>
          </p:cNvPr>
          <p:cNvSpPr/>
          <p:nvPr/>
        </p:nvSpPr>
        <p:spPr>
          <a:xfrm>
            <a:off x="5505450" y="3330253"/>
            <a:ext cx="64198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effectLst/>
                <a:latin typeface="Avenir Next" panose="020B0503020202020204" pitchFamily="34" charset="0"/>
              </a:rPr>
              <a:t>Nombre de participants : </a:t>
            </a:r>
          </a:p>
          <a:p>
            <a:r>
              <a:rPr lang="fr-FR" dirty="0">
                <a:effectLst/>
                <a:latin typeface="Avenir Next" panose="020B0503020202020204" pitchFamily="34" charset="0"/>
              </a:rPr>
              <a:t>36 élèves 4ème et 3</a:t>
            </a:r>
            <a:r>
              <a:rPr lang="fr-FR" baseline="30000" dirty="0">
                <a:effectLst/>
                <a:latin typeface="Avenir Next" panose="020B0503020202020204" pitchFamily="34" charset="0"/>
              </a:rPr>
              <a:t>ème</a:t>
            </a:r>
            <a:r>
              <a:rPr lang="fr-FR" dirty="0">
                <a:effectLst/>
                <a:latin typeface="Avenir Next" panose="020B0503020202020204" pitchFamily="34" charset="0"/>
              </a:rPr>
              <a:t> LCE</a:t>
            </a:r>
          </a:p>
          <a:p>
            <a:r>
              <a:rPr lang="fr-FR" dirty="0">
                <a:effectLst/>
                <a:latin typeface="Avenir Next" panose="020B0503020202020204" pitchFamily="34" charset="0"/>
              </a:rPr>
              <a:t>3 accompagnatrices : Mme Sanchez, Mme Girard,  </a:t>
            </a:r>
          </a:p>
          <a:p>
            <a:r>
              <a:rPr lang="fr-FR" dirty="0">
                <a:latin typeface="Avenir Next" panose="020B0503020202020204" pitchFamily="34" charset="0"/>
              </a:rPr>
              <a:t>		         </a:t>
            </a:r>
            <a:r>
              <a:rPr lang="fr-FR" dirty="0">
                <a:effectLst/>
                <a:latin typeface="Avenir Next" panose="020B0503020202020204" pitchFamily="34" charset="0"/>
              </a:rPr>
              <a:t>Mme Beaudoin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AD77633-B00E-E843-9727-A09E8263368B}"/>
              </a:ext>
            </a:extLst>
          </p:cNvPr>
          <p:cNvSpPr/>
          <p:nvPr/>
        </p:nvSpPr>
        <p:spPr>
          <a:xfrm>
            <a:off x="330200" y="5090518"/>
            <a:ext cx="78867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>
                <a:effectLst/>
                <a:latin typeface="Avenir Next" panose="020B0503020202020204" pitchFamily="34" charset="0"/>
              </a:rPr>
              <a:t>Sur Place :</a:t>
            </a:r>
          </a:p>
          <a:p>
            <a:r>
              <a:rPr lang="fr-FR" dirty="0">
                <a:effectLst/>
                <a:latin typeface="Avenir Next" panose="020B0503020202020204" pitchFamily="34" charset="0"/>
              </a:rPr>
              <a:t>Hébergement dans des familles hôtesses en pension complète dans la ville de Valence</a:t>
            </a:r>
          </a:p>
          <a:p>
            <a:r>
              <a:rPr lang="fr-FR" dirty="0">
                <a:effectLst/>
                <a:latin typeface="Avenir Next" panose="020B0503020202020204" pitchFamily="34" charset="0"/>
              </a:rPr>
              <a:t> </a:t>
            </a:r>
            <a:r>
              <a:rPr lang="fr-FR" dirty="0">
                <a:latin typeface="Avenir Next" panose="020B0503020202020204" pitchFamily="34" charset="0"/>
              </a:rPr>
              <a:t>L</a:t>
            </a:r>
            <a:r>
              <a:rPr lang="fr-FR" dirty="0">
                <a:effectLst/>
                <a:latin typeface="Avenir Next" panose="020B0503020202020204" pitchFamily="34" charset="0"/>
              </a:rPr>
              <a:t>e déjeuner du départ devra être fourni par vos soins.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775C2D4-7E57-CE48-B1C2-6A36269D6F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9700" y="1292397"/>
            <a:ext cx="2387600" cy="14097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654F2D0-6500-3C45-894E-50C3F1E16AEA}"/>
              </a:ext>
            </a:extLst>
          </p:cNvPr>
          <p:cNvSpPr/>
          <p:nvPr/>
        </p:nvSpPr>
        <p:spPr>
          <a:xfrm>
            <a:off x="9117510" y="1754095"/>
            <a:ext cx="19388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effectLst/>
                <a:latin typeface="Avenir Next" panose="020B0503020202020204" pitchFamily="34" charset="0"/>
              </a:rPr>
              <a:t>Trajet de 756 km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E58C408-8338-BD40-8AB0-FF9E107BF69B}"/>
              </a:ext>
            </a:extLst>
          </p:cNvPr>
          <p:cNvSpPr/>
          <p:nvPr/>
        </p:nvSpPr>
        <p:spPr>
          <a:xfrm>
            <a:off x="3340904" y="197821"/>
            <a:ext cx="50022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b="1" dirty="0">
                <a:effectLst/>
                <a:latin typeface="Avenir Next" panose="020B0503020202020204" pitchFamily="34" charset="0"/>
              </a:rPr>
              <a:t>Voyage à Valence du </a:t>
            </a:r>
            <a:r>
              <a:rPr lang="fr-FR" b="1" dirty="0">
                <a:latin typeface="Avenir Next" panose="020B0503020202020204" pitchFamily="34" charset="0"/>
              </a:rPr>
              <a:t>10</a:t>
            </a:r>
            <a:r>
              <a:rPr lang="fr-FR" b="1" dirty="0">
                <a:effectLst/>
                <a:latin typeface="Avenir Next" panose="020B0503020202020204" pitchFamily="34" charset="0"/>
              </a:rPr>
              <a:t> au 14 février 2025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3D06FFA-485E-E34E-8561-39B70E92DB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7022" y="647759"/>
            <a:ext cx="3360972" cy="444275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46DEAE3D-DA7B-D04F-84B3-3F040C7573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16900" y="4660583"/>
            <a:ext cx="2948590" cy="198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741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9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oneTexte 10">
            <a:extLst>
              <a:ext uri="{FF2B5EF4-FFF2-40B4-BE49-F238E27FC236}">
                <a16:creationId xmlns:a16="http://schemas.microsoft.com/office/drawing/2014/main" id="{5120FC21-1B4D-7E46-8793-41AE03D677A3}"/>
              </a:ext>
            </a:extLst>
          </p:cNvPr>
          <p:cNvSpPr txBox="1"/>
          <p:nvPr/>
        </p:nvSpPr>
        <p:spPr>
          <a:xfrm>
            <a:off x="4483100" y="419911"/>
            <a:ext cx="4076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Un aperçu du programme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CDF5DFC-2A75-9F4A-8A40-BA3693EDC463}"/>
              </a:ext>
            </a:extLst>
          </p:cNvPr>
          <p:cNvSpPr txBox="1"/>
          <p:nvPr/>
        </p:nvSpPr>
        <p:spPr>
          <a:xfrm>
            <a:off x="765908" y="3491495"/>
            <a:ext cx="2878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Le centre ville de Valence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94D336F-294B-8944-AD03-36E59F124ECB}"/>
              </a:ext>
            </a:extLst>
          </p:cNvPr>
          <p:cNvSpPr txBox="1"/>
          <p:nvPr/>
        </p:nvSpPr>
        <p:spPr>
          <a:xfrm>
            <a:off x="5073650" y="3381997"/>
            <a:ext cx="2089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Le musée </a:t>
            </a:r>
            <a:r>
              <a:rPr lang="fr-FR" dirty="0" err="1"/>
              <a:t>Fallero</a:t>
            </a:r>
            <a:endParaRPr lang="fr-FR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5771C245-DE7F-EB48-BA0B-2C3B40419FAE}"/>
              </a:ext>
            </a:extLst>
          </p:cNvPr>
          <p:cNvSpPr txBox="1"/>
          <p:nvPr/>
        </p:nvSpPr>
        <p:spPr>
          <a:xfrm>
            <a:off x="8657017" y="3475726"/>
            <a:ext cx="3309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La cité des arts et des sciences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2D88BF60-6C65-8F4D-BF10-3C03AD74A734}"/>
              </a:ext>
            </a:extLst>
          </p:cNvPr>
          <p:cNvSpPr txBox="1"/>
          <p:nvPr/>
        </p:nvSpPr>
        <p:spPr>
          <a:xfrm>
            <a:off x="2493108" y="6181594"/>
            <a:ext cx="1989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El  Albufera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1F161852-2842-6343-853B-04AB7F6FD9E8}"/>
              </a:ext>
            </a:extLst>
          </p:cNvPr>
          <p:cNvSpPr txBox="1"/>
          <p:nvPr/>
        </p:nvSpPr>
        <p:spPr>
          <a:xfrm>
            <a:off x="8559800" y="6014198"/>
            <a:ext cx="2628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La </a:t>
            </a:r>
            <a:r>
              <a:rPr lang="fr-FR" dirty="0" err="1"/>
              <a:t>naranja</a:t>
            </a:r>
            <a:endParaRPr lang="fr-FR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92CD43D9-D9BE-4F48-A7ED-A7FB341CCA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179" y="1273797"/>
            <a:ext cx="3848100" cy="21082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B7A5CDF-2F7B-CE43-96B5-C6E9F180A6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9297" y="1282240"/>
            <a:ext cx="2793253" cy="209224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5F82FD6C-D5C3-2D40-B748-868E48893E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21270" y="1282240"/>
            <a:ext cx="3145491" cy="2003711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759B51E0-C1CB-084E-AAEA-3C18383A4A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07233" y="4109198"/>
            <a:ext cx="4254500" cy="1905000"/>
          </a:xfrm>
          <a:prstGeom prst="rect">
            <a:avLst/>
          </a:prstGeom>
        </p:spPr>
      </p:pic>
      <p:pic>
        <p:nvPicPr>
          <p:cNvPr id="1025" name="Picture 1" descr="page3image3833792">
            <a:extLst>
              <a:ext uri="{FF2B5EF4-FFF2-40B4-BE49-F238E27FC236}">
                <a16:creationId xmlns:a16="http://schemas.microsoft.com/office/drawing/2014/main" id="{D86E200D-5A94-7B41-B0DE-E9DB8508BB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7344" y="4161259"/>
            <a:ext cx="3338233" cy="1852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4351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9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61B9789-3751-2243-8CFF-5FDE2B7C009C}"/>
              </a:ext>
            </a:extLst>
          </p:cNvPr>
          <p:cNvSpPr/>
          <p:nvPr/>
        </p:nvSpPr>
        <p:spPr>
          <a:xfrm>
            <a:off x="711200" y="786349"/>
            <a:ext cx="104648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effectLst/>
                <a:latin typeface="Avenir Next" panose="020B0503020202020204" pitchFamily="34" charset="0"/>
              </a:rPr>
              <a:t>Le travail pédagogique</a:t>
            </a:r>
          </a:p>
          <a:p>
            <a:pPr algn="ctr"/>
            <a:endParaRPr lang="fr-FR" b="1" dirty="0">
              <a:latin typeface="Avenir Next" panose="020B0503020202020204" pitchFamily="34" charset="0"/>
            </a:endParaRPr>
          </a:p>
          <a:p>
            <a:r>
              <a:rPr lang="fr-FR" b="1" dirty="0">
                <a:latin typeface="Avenir Next" panose="020B0503020202020204" pitchFamily="34" charset="0"/>
              </a:rPr>
              <a:t>Pendant le séjour:</a:t>
            </a:r>
            <a:endParaRPr lang="fr-FR" b="1" dirty="0">
              <a:effectLst/>
              <a:latin typeface="Avenir Next" panose="020B0503020202020204" pitchFamily="34" charset="0"/>
            </a:endParaRPr>
          </a:p>
          <a:p>
            <a:r>
              <a:rPr lang="fr-FR" dirty="0">
                <a:effectLst/>
                <a:latin typeface="Avenir Next" panose="020B0503020202020204" pitchFamily="34" charset="0"/>
              </a:rPr>
              <a:t>-écoute (compréhension de l’oral) des présentations des visites</a:t>
            </a:r>
          </a:p>
          <a:p>
            <a:r>
              <a:rPr lang="fr-FR" dirty="0">
                <a:effectLst/>
                <a:latin typeface="Avenir Next" panose="020B0503020202020204" pitchFamily="34" charset="0"/>
              </a:rPr>
              <a:t>-réalisation des interviews auprès des familles, des adultes et des guides (expression orale en interactivité)</a:t>
            </a:r>
            <a:br>
              <a:rPr lang="fr-FR" dirty="0">
                <a:effectLst/>
                <a:latin typeface="Avenir Next" panose="020B0503020202020204" pitchFamily="34" charset="0"/>
                <a:ea typeface="Arial Unicode MS" panose="020B0604020202020204" pitchFamily="34" charset="-128"/>
              </a:rPr>
            </a:br>
            <a:r>
              <a:rPr lang="fr-FR" dirty="0">
                <a:effectLst/>
                <a:latin typeface="Avenir Next" panose="020B0503020202020204" pitchFamily="34" charset="0"/>
                <a:ea typeface="Arial Unicode MS" panose="020B0604020202020204" pitchFamily="34" charset="-128"/>
              </a:rPr>
              <a:t>-réalisations de présentations orales</a:t>
            </a:r>
          </a:p>
          <a:p>
            <a:endParaRPr lang="fr-FR" b="1" dirty="0">
              <a:effectLst/>
              <a:latin typeface="Avenir Next" panose="020B0503020202020204" pitchFamily="34" charset="0"/>
              <a:ea typeface="Arial Unicode MS" panose="020B0604020202020204" pitchFamily="34" charset="-128"/>
            </a:endParaRPr>
          </a:p>
          <a:p>
            <a:r>
              <a:rPr lang="fr-FR" b="1" dirty="0">
                <a:effectLst/>
                <a:latin typeface="Avenir Next" panose="020B0503020202020204" pitchFamily="34" charset="0"/>
              </a:rPr>
              <a:t>En classe : </a:t>
            </a:r>
          </a:p>
          <a:p>
            <a:r>
              <a:rPr lang="fr-FR" dirty="0">
                <a:latin typeface="Avenir Next" panose="020B0503020202020204" pitchFamily="34" charset="0"/>
              </a:rPr>
              <a:t>Différents travaux seront réalisés autour de ce séjour tels que par exemple: </a:t>
            </a:r>
          </a:p>
          <a:p>
            <a:r>
              <a:rPr lang="fr-FR" dirty="0">
                <a:effectLst/>
                <a:latin typeface="Avenir Next" panose="020B0503020202020204" pitchFamily="34" charset="0"/>
              </a:rPr>
              <a:t>-Découverte culturelle des sites visités avant et après le séjour</a:t>
            </a:r>
          </a:p>
          <a:p>
            <a:r>
              <a:rPr lang="fr-FR" dirty="0">
                <a:effectLst/>
                <a:latin typeface="Avenir Next" panose="020B0503020202020204" pitchFamily="34" charset="0"/>
              </a:rPr>
              <a:t>-Etude des différentes plaquettes explicatives et documents obtenus sur place.</a:t>
            </a:r>
          </a:p>
          <a:p>
            <a:r>
              <a:rPr lang="fr-FR" dirty="0">
                <a:effectLst/>
                <a:latin typeface="Avenir Next" panose="020B0503020202020204" pitchFamily="34" charset="0"/>
              </a:rPr>
              <a:t>-réalisation d'un carnet de voyage</a:t>
            </a:r>
          </a:p>
          <a:p>
            <a:r>
              <a:rPr lang="fr-FR" dirty="0">
                <a:latin typeface="Avenir Next" panose="020B0503020202020204" pitchFamily="34" charset="0"/>
              </a:rPr>
              <a:t>-etc… </a:t>
            </a:r>
            <a:endParaRPr lang="fr-FR" dirty="0">
              <a:effectLst/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9412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1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10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10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9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615FA501-E5CA-C644-AB1E-BDDBFD73AB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6503" y="430823"/>
            <a:ext cx="2706324" cy="180421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F326C39-00B3-2544-957F-AD471DFB9F5D}"/>
              </a:ext>
            </a:extLst>
          </p:cNvPr>
          <p:cNvSpPr/>
          <p:nvPr/>
        </p:nvSpPr>
        <p:spPr>
          <a:xfrm>
            <a:off x="0" y="3043990"/>
            <a:ext cx="12192000" cy="25506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dirty="0">
                <a:effectLst/>
                <a:latin typeface="Avenir Next" panose="020B0503020202020204" pitchFamily="34" charset="0"/>
              </a:rPr>
              <a:t>-</a:t>
            </a:r>
            <a:r>
              <a:rPr lang="fr-FR" b="1" dirty="0">
                <a:effectLst/>
                <a:latin typeface="Avenir Next" panose="020B0503020202020204" pitchFamily="34" charset="0"/>
              </a:rPr>
              <a:t>Autorisation de sortie de territoire  </a:t>
            </a:r>
            <a:r>
              <a:rPr lang="fr-FR" dirty="0">
                <a:effectLst/>
                <a:latin typeface="Avenir Next" panose="020B0503020202020204" pitchFamily="34" charset="0"/>
              </a:rPr>
              <a:t>(</a:t>
            </a:r>
            <a:r>
              <a:rPr lang="fr-FR" dirty="0" err="1">
                <a:effectLst/>
                <a:latin typeface="Avenir Next" panose="020B0503020202020204" pitchFamily="34" charset="0"/>
              </a:rPr>
              <a:t>Cerfa</a:t>
            </a:r>
            <a:r>
              <a:rPr lang="fr-FR" dirty="0">
                <a:effectLst/>
                <a:latin typeface="Avenir Next" panose="020B0503020202020204" pitchFamily="34" charset="0"/>
              </a:rPr>
              <a:t> n° 15646*01) accompagnée de la </a:t>
            </a:r>
            <a:r>
              <a:rPr lang="fr-FR" b="1" dirty="0">
                <a:effectLst/>
                <a:latin typeface="Avenir Next" panose="020B0503020202020204" pitchFamily="34" charset="0"/>
              </a:rPr>
              <a:t>copie de la pièce d'identité du responsable légal qui a complété l'autorisation</a:t>
            </a:r>
          </a:p>
          <a:p>
            <a:pPr>
              <a:lnSpc>
                <a:spcPct val="150000"/>
              </a:lnSpc>
            </a:pPr>
            <a:r>
              <a:rPr lang="fr-FR" dirty="0">
                <a:effectLst/>
                <a:latin typeface="Avenir Next" panose="020B0503020202020204" pitchFamily="34" charset="0"/>
              </a:rPr>
              <a:t>-</a:t>
            </a:r>
            <a:r>
              <a:rPr lang="fr-FR" b="1" dirty="0">
                <a:effectLst/>
                <a:latin typeface="Avenir Next" panose="020B0503020202020204" pitchFamily="34" charset="0"/>
              </a:rPr>
              <a:t>Carte d’identité de l’élève </a:t>
            </a:r>
            <a:r>
              <a:rPr lang="fr-FR" dirty="0">
                <a:effectLst/>
                <a:latin typeface="Avenir Next" panose="020B0503020202020204" pitchFamily="34" charset="0"/>
              </a:rPr>
              <a:t>en cours de validité</a:t>
            </a:r>
          </a:p>
          <a:p>
            <a:pPr>
              <a:lnSpc>
                <a:spcPct val="150000"/>
              </a:lnSpc>
            </a:pPr>
            <a:r>
              <a:rPr lang="fr-FR" dirty="0">
                <a:effectLst/>
                <a:latin typeface="Avenir Next" panose="020B0503020202020204" pitchFamily="34" charset="0"/>
              </a:rPr>
              <a:t>-</a:t>
            </a:r>
            <a:r>
              <a:rPr lang="fr-FR" b="1" dirty="0">
                <a:effectLst/>
                <a:latin typeface="Avenir Next" panose="020B0503020202020204" pitchFamily="34" charset="0"/>
              </a:rPr>
              <a:t>Carte  européenne </a:t>
            </a:r>
            <a:r>
              <a:rPr lang="fr-FR" dirty="0">
                <a:effectLst/>
                <a:latin typeface="Avenir Next" panose="020B0503020202020204" pitchFamily="34" charset="0"/>
              </a:rPr>
              <a:t>en cours de validité (demande à faire auprès de votre caisse d’assurance maladie)</a:t>
            </a:r>
          </a:p>
          <a:p>
            <a:pPr>
              <a:lnSpc>
                <a:spcPct val="150000"/>
              </a:lnSpc>
            </a:pPr>
            <a:r>
              <a:rPr lang="fr-FR" dirty="0">
                <a:effectLst/>
                <a:latin typeface="Avenir Next" panose="020B0503020202020204" pitchFamily="34" charset="0"/>
              </a:rPr>
              <a:t>-</a:t>
            </a:r>
            <a:r>
              <a:rPr lang="fr-FR" b="1" dirty="0">
                <a:effectLst/>
                <a:latin typeface="Avenir Next" panose="020B0503020202020204" pitchFamily="34" charset="0"/>
              </a:rPr>
              <a:t>Justificatif d’assurance </a:t>
            </a:r>
            <a:r>
              <a:rPr lang="fr-FR" dirty="0">
                <a:effectLst/>
                <a:latin typeface="Avenir Next" panose="020B0503020202020204" pitchFamily="34" charset="0"/>
              </a:rPr>
              <a:t>responsabilité civile et individuelle accident</a:t>
            </a:r>
          </a:p>
          <a:p>
            <a:pPr>
              <a:lnSpc>
                <a:spcPct val="150000"/>
              </a:lnSpc>
            </a:pPr>
            <a:endParaRPr lang="fr-FR" dirty="0">
              <a:solidFill>
                <a:srgbClr val="FF0000"/>
              </a:solidFill>
              <a:effectLst/>
              <a:latin typeface="Avenir Next" panose="020B050302020202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A5E7E42-6BDC-FE43-A8F4-E0C2A2FA1CE6}"/>
              </a:ext>
            </a:extLst>
          </p:cNvPr>
          <p:cNvSpPr txBox="1"/>
          <p:nvPr/>
        </p:nvSpPr>
        <p:spPr>
          <a:xfrm>
            <a:off x="428625" y="430823"/>
            <a:ext cx="4400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latin typeface="Avenir Next" panose="020B0503020202020204" pitchFamily="34" charset="0"/>
              </a:rPr>
              <a:t>Les documents à fournir</a:t>
            </a:r>
          </a:p>
        </p:txBody>
      </p:sp>
    </p:spTree>
    <p:extLst>
      <p:ext uri="{BB962C8B-B14F-4D97-AF65-F5344CB8AC3E}">
        <p14:creationId xmlns:p14="http://schemas.microsoft.com/office/powerpoint/2010/main" val="1025877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9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4FCCD5C-E08D-2FB9-A7D5-D9161330B9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70172F8-9E6C-85EC-C753-22420BFA6FFC}"/>
              </a:ext>
            </a:extLst>
          </p:cNvPr>
          <p:cNvSpPr/>
          <p:nvPr/>
        </p:nvSpPr>
        <p:spPr>
          <a:xfrm>
            <a:off x="0" y="2634040"/>
            <a:ext cx="11887200" cy="1018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br>
              <a:rPr lang="fr-FR" dirty="0">
                <a:effectLst/>
                <a:latin typeface="Arial Unicode MS" panose="020B0604020202020204" pitchFamily="34" charset="-128"/>
                <a:ea typeface="Arial Unicode MS" panose="020B0604020202020204" pitchFamily="34" charset="-128"/>
              </a:rPr>
            </a:br>
            <a:endParaRPr lang="fr-FR" dirty="0">
              <a:effectLst/>
              <a:latin typeface="Avenir Next" panose="020B0503020202020204" pitchFamily="34" charset="0"/>
              <a:ea typeface="Arial Unicode MS" panose="020B0604020202020204" pitchFamily="34" charset="-128"/>
            </a:endParaRPr>
          </a:p>
          <a:p>
            <a:pPr>
              <a:lnSpc>
                <a:spcPct val="150000"/>
              </a:lnSpc>
            </a:pPr>
            <a:endParaRPr lang="fr-FR" dirty="0">
              <a:effectLst/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363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Colis">
  <a:themeElements>
    <a:clrScheme name="Colis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Colis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olis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71C241A9-A460-4AD1-916F-25308628A5B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{1295F69D-052A-254C-848A-2F18031F4D59}tf10001120</Template>
  <TotalTime>186</TotalTime>
  <Words>202</Words>
  <Application>Microsoft Macintosh PowerPoint</Application>
  <PresentationFormat>Grand écran</PresentationFormat>
  <Paragraphs>45</Paragraphs>
  <Slides>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3" baseType="lpstr">
      <vt:lpstr>Arial Unicode MS</vt:lpstr>
      <vt:lpstr>Arial</vt:lpstr>
      <vt:lpstr>Avenir Next</vt:lpstr>
      <vt:lpstr>Gill Sans MT</vt:lpstr>
      <vt:lpstr>Lucida Calligraphy</vt:lpstr>
      <vt:lpstr>Colis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Utilisateur Microsoft Office</dc:creator>
  <cp:lastModifiedBy>Utilisateur Microsoft Office</cp:lastModifiedBy>
  <cp:revision>24</cp:revision>
  <cp:lastPrinted>2025-02-03T11:48:09Z</cp:lastPrinted>
  <dcterms:created xsi:type="dcterms:W3CDTF">2023-02-01T17:01:57Z</dcterms:created>
  <dcterms:modified xsi:type="dcterms:W3CDTF">2025-02-03T11:48:33Z</dcterms:modified>
</cp:coreProperties>
</file>